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8" r:id="rId2"/>
    <p:sldId id="257" r:id="rId3"/>
    <p:sldId id="260" r:id="rId4"/>
    <p:sldId id="261" r:id="rId5"/>
    <p:sldId id="262" r:id="rId6"/>
    <p:sldId id="263" r:id="rId7"/>
    <p:sldId id="264" r:id="rId8"/>
    <p:sldId id="314" r:id="rId9"/>
    <p:sldId id="268" r:id="rId10"/>
    <p:sldId id="266" r:id="rId11"/>
    <p:sldId id="270" r:id="rId12"/>
    <p:sldId id="272" r:id="rId13"/>
    <p:sldId id="273" r:id="rId14"/>
    <p:sldId id="274" r:id="rId15"/>
    <p:sldId id="276" r:id="rId16"/>
    <p:sldId id="277" r:id="rId17"/>
    <p:sldId id="279" r:id="rId18"/>
    <p:sldId id="281" r:id="rId19"/>
    <p:sldId id="282" r:id="rId20"/>
    <p:sldId id="283" r:id="rId21"/>
    <p:sldId id="285" r:id="rId22"/>
    <p:sldId id="286" r:id="rId23"/>
    <p:sldId id="290" r:id="rId24"/>
    <p:sldId id="288" r:id="rId25"/>
    <p:sldId id="315" r:id="rId26"/>
    <p:sldId id="289" r:id="rId27"/>
    <p:sldId id="292" r:id="rId28"/>
    <p:sldId id="316" r:id="rId29"/>
    <p:sldId id="294" r:id="rId30"/>
    <p:sldId id="296" r:id="rId31"/>
    <p:sldId id="298" r:id="rId32"/>
    <p:sldId id="317" r:id="rId33"/>
    <p:sldId id="318" r:id="rId34"/>
    <p:sldId id="300" r:id="rId35"/>
    <p:sldId id="301" r:id="rId36"/>
    <p:sldId id="303" r:id="rId37"/>
    <p:sldId id="304" r:id="rId38"/>
    <p:sldId id="305" r:id="rId39"/>
    <p:sldId id="306" r:id="rId40"/>
    <p:sldId id="307" r:id="rId41"/>
    <p:sldId id="308" r:id="rId42"/>
    <p:sldId id="309" r:id="rId43"/>
    <p:sldId id="310" r:id="rId44"/>
    <p:sldId id="319" r:id="rId45"/>
    <p:sldId id="311" r:id="rId46"/>
    <p:sldId id="313" r:id="rId47"/>
    <p:sldId id="320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94" d="100"/>
          <a:sy n="94" d="100"/>
        </p:scale>
        <p:origin x="29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0C674-7DFC-42FE-B9CD-82963CDB1557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6456F-F47D-4F25-8053-2A695DA0CA7D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6C7379-69CC-4837-9905-BEBA22830C8A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EB8B7E-8AEE-4F10-BFEE-C999AD004D36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8F3F9-58BC-440B-B37B-805B9055EF92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5A53AF-48EA-489D-8260-9DCAB666386A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4E7C4-4DA4-404D-9965-B13F2DD7D8BF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51CF1133-3259-4C45-BABA-5B62D9C6F78D}" type="datetimeFigureOut">
              <a:rPr lang="en-US" dirty="0"/>
              <a:t>4/12/2020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A43B6A26-B6D3-4C47-9918-33EDB3326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3189" y="5080"/>
            <a:ext cx="8003032" cy="52651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3B7E524-B6C8-4F94-88DA-D16D5EE84508}"/>
              </a:ext>
            </a:extLst>
          </p:cNvPr>
          <p:cNvSpPr txBox="1">
            <a:spLocks/>
          </p:cNvSpPr>
          <p:nvPr/>
        </p:nvSpPr>
        <p:spPr>
          <a:xfrm>
            <a:off x="1720706" y="5900578"/>
            <a:ext cx="8127999" cy="1325564"/>
          </a:xfrm>
          <a:prstGeom prst="rect">
            <a:avLst/>
          </a:prstGeom>
        </p:spPr>
        <p:txBody>
          <a:bodyPr vert="horz" lIns="45720" tIns="0" rIns="45720" bIns="0" anchor="b">
            <a:normAutofit fontScale="25000" lnSpcReduction="20000"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400" b="1" i="1" u="none" strike="noStrike" kern="1200" cap="all" spc="0" normalizeH="0" baseline="0" noProof="0" dirty="0">
                <a:ln w="6350"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Oregon CCCA Mini Tour To Banff</a:t>
            </a:r>
            <a:endParaRPr lang="en-US" sz="14400" b="1" i="1" cap="all" dirty="0">
              <a:ln w="6350"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400" b="1" i="1" cap="all" dirty="0">
                <a:ln w="6350"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2004</a:t>
            </a:r>
            <a:br>
              <a:rPr kumimoji="0" lang="en-US" sz="3600" b="1" i="1" u="none" strike="noStrike" kern="1200" cap="all" spc="0" normalizeH="0" baseline="0" noProof="0" dirty="0">
                <a:ln w="6350">
                  <a:noFill/>
                </a:ln>
                <a:solidFill>
                  <a:srgbClr val="99FF66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4800" b="1" i="0" u="none" strike="noStrike" kern="1200" cap="all" spc="0" normalizeH="0" baseline="0" noProof="0" dirty="0">
                <a:ln w="6350">
                  <a:noFill/>
                </a:ln>
                <a:solidFill>
                  <a:srgbClr val="99FF66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4800" b="1" i="0" u="none" strike="noStrike" kern="1200" cap="all" spc="0" normalizeH="0" baseline="0" noProof="0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4800" b="1" i="0" u="none" strike="noStrike" kern="1200" cap="all" spc="0" normalizeH="0" baseline="0" noProof="0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800" b="1" i="0" u="none" strike="noStrike" kern="1200" cap="all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Distant Banjo">
            <a:hlinkClick r:id="" action="ppaction://media"/>
            <a:extLst>
              <a:ext uri="{FF2B5EF4-FFF2-40B4-BE49-F238E27FC236}">
                <a16:creationId xmlns:a16="http://schemas.microsoft.com/office/drawing/2014/main" id="{90549173-C0EC-413D-810E-510F19566D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250" out="2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87680" y="5953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688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CCCB990-1930-4332-A864-3AC13D45B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771" y="56320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  <a:t>Our trouble truck driver, Hurley York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095646-8060-40E4-9F68-3ABD9DBDA2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06" t="2536" r="2393" b="2239"/>
          <a:stretch/>
        </p:blipFill>
        <p:spPr>
          <a:xfrm>
            <a:off x="2508069" y="822959"/>
            <a:ext cx="7236822" cy="48091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1073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5646-8060-40E4-9F68-3ABD9DBDA2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74757" y="567003"/>
            <a:ext cx="8657963" cy="55478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A3CFCE2-326C-49BD-9FDC-9FD404CC6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171" y="58352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  <a:t>A stop at a farmer's market in Fort Steele, BC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11552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5646-8060-40E4-9F68-3ABD9DBDA2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63993" y="587140"/>
            <a:ext cx="8145207" cy="55047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4767F55-004C-4135-B921-14865D26F4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171" y="58352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  <a:t>A  train ride  on the Kettle Valley Steam Railway, Summerland, BC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93824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5646-8060-40E4-9F68-3ABD9DBDA2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63993" y="697787"/>
            <a:ext cx="8429304" cy="54754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C53BBF7-D4C9-4D76-A801-11ADBD0ACEDB}"/>
              </a:ext>
            </a:extLst>
          </p:cNvPr>
          <p:cNvSpPr txBox="1">
            <a:spLocks/>
          </p:cNvSpPr>
          <p:nvPr/>
        </p:nvSpPr>
        <p:spPr>
          <a:xfrm>
            <a:off x="1063171" y="583526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  <a:t>All aboard the Kettle Valley Steam Railway, Summerland, BC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05676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5646-8060-40E4-9F68-3ABD9DBDA2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72628" y="565707"/>
            <a:ext cx="8412031" cy="54754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F67EA89-77D0-47D9-8E9C-FC5DB65B298E}"/>
              </a:ext>
            </a:extLst>
          </p:cNvPr>
          <p:cNvSpPr txBox="1">
            <a:spLocks/>
          </p:cNvSpPr>
          <p:nvPr/>
        </p:nvSpPr>
        <p:spPr>
          <a:xfrm>
            <a:off x="920844" y="581494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  <a:t>Kettle Valley Steam Railway, Summerland, BC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50879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5646-8060-40E4-9F68-3ABD9DBDA2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55735" y="773013"/>
            <a:ext cx="8245819" cy="53250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844BFFD-9E4B-48B3-95E1-F9D40F50C4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55065" y="574421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  <a:t>Photo opt with George, Sylvia, Beverly, and Daryl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80271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5646-8060-40E4-9F68-3ABD9DBDA2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68297" y="773013"/>
            <a:ext cx="8220694" cy="53250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0FEE597-0EE8-481B-BFC5-E363DB7FD496}"/>
              </a:ext>
            </a:extLst>
          </p:cNvPr>
          <p:cNvSpPr txBox="1">
            <a:spLocks/>
          </p:cNvSpPr>
          <p:nvPr/>
        </p:nvSpPr>
        <p:spPr>
          <a:xfrm>
            <a:off x="1063171" y="577430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  <a:t>Our lodging in Fairmont Mountain Bungalows, Hot Springs, BC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87856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5646-8060-40E4-9F68-3ABD9DBDA2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53586" y="773013"/>
            <a:ext cx="8050115" cy="5325033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3058259-B931-420C-9D85-651449F868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63625" y="57543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  <a:t>John’s 27 Stutz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80966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5646-8060-40E4-9F68-3ABD9DBDA2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02084" y="880534"/>
            <a:ext cx="7745876" cy="50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B141DA2-3F93-46B2-93B0-A12C20AA4C3A}"/>
              </a:ext>
            </a:extLst>
          </p:cNvPr>
          <p:cNvSpPr txBox="1">
            <a:spLocks/>
          </p:cNvSpPr>
          <p:nvPr/>
        </p:nvSpPr>
        <p:spPr>
          <a:xfrm>
            <a:off x="1073331" y="574382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  <a:t>Chef Bob &amp; Daryl  preparing our dinner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18283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5646-8060-40E4-9F68-3ABD9DBDA2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90467" y="688559"/>
            <a:ext cx="8411066" cy="54808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16BFEF9-5790-4D25-8F4F-E57F882927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4425" y="580517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  <a:t>A fine meal was enjoyed by all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98674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crossing a street in front of a car&#10;&#10;Description automatically generated">
            <a:extLst>
              <a:ext uri="{FF2B5EF4-FFF2-40B4-BE49-F238E27FC236}">
                <a16:creationId xmlns:a16="http://schemas.microsoft.com/office/drawing/2014/main" id="{7E0BB120-9A95-4B67-BDD4-EF70BFD035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5820" y="985519"/>
            <a:ext cx="6738537" cy="4246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9733FD5-E0FF-4E44-B74E-C8D8B184935B}"/>
              </a:ext>
            </a:extLst>
          </p:cNvPr>
          <p:cNvSpPr txBox="1">
            <a:spLocks/>
          </p:cNvSpPr>
          <p:nvPr/>
        </p:nvSpPr>
        <p:spPr>
          <a:xfrm>
            <a:off x="347938" y="5071432"/>
            <a:ext cx="7734300" cy="3429000"/>
          </a:xfrm>
          <a:prstGeom prst="rect">
            <a:avLst/>
          </a:prstGeom>
        </p:spPr>
        <p:txBody>
          <a:bodyPr vert="horz" lIns="45720" tIns="0" rIns="45720" bIns="0" anchor="b">
            <a:normAutofit fontScale="92500" lnSpcReduction="20000"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300" b="1" i="1" cap="all" dirty="0">
                <a:ln w="6350"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We depart from Elmer’s in Portland</a:t>
            </a:r>
            <a:br>
              <a:rPr kumimoji="0" lang="en-US" sz="3600" b="1" i="1" u="none" strike="noStrike" kern="1200" cap="all" spc="0" normalizeH="0" baseline="0" noProof="0" dirty="0">
                <a:ln w="6350">
                  <a:noFill/>
                </a:ln>
                <a:solidFill>
                  <a:srgbClr val="99FF66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4800" b="1" i="0" u="none" strike="noStrike" kern="1200" cap="all" spc="0" normalizeH="0" baseline="0" noProof="0" dirty="0">
                <a:ln w="6350">
                  <a:noFill/>
                </a:ln>
                <a:solidFill>
                  <a:srgbClr val="99FF66"/>
                </a:soli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4800" b="1" i="0" u="none" strike="noStrike" kern="1200" cap="all" spc="0" normalizeH="0" baseline="0" noProof="0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4800" b="1" i="0" u="none" strike="noStrike" kern="1200" cap="all" spc="0" normalizeH="0" baseline="0" noProof="0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4800" b="1" i="0" u="none" strike="noStrike" kern="1200" cap="all" spc="0" normalizeH="0" baseline="0" noProof="0" dirty="0">
              <a:ln w="6350">
                <a:noFill/>
              </a:ln>
              <a:gradFill>
                <a:gsLst>
                  <a:gs pos="0">
                    <a:schemeClr val="accent1">
                      <a:tint val="73000"/>
                      <a:satMod val="145000"/>
                    </a:schemeClr>
                  </a:gs>
                  <a:gs pos="73000">
                    <a:schemeClr val="accent1">
                      <a:tint val="73000"/>
                      <a:satMod val="145000"/>
                    </a:schemeClr>
                  </a:gs>
                  <a:gs pos="100000">
                    <a:schemeClr val="accent1">
                      <a:tint val="83000"/>
                      <a:satMod val="143000"/>
                    </a:schemeClr>
                  </a:gs>
                </a:gsLst>
                <a:lin ang="4800000" scaled="1"/>
              </a:gradFill>
              <a:effectLst>
                <a:outerShdw blurRad="127000" dist="200000" dir="27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FCDC9D-46A8-4180-9664-9AC8C5E44B33}"/>
              </a:ext>
            </a:extLst>
          </p:cNvPr>
          <p:cNvSpPr/>
          <p:nvPr/>
        </p:nvSpPr>
        <p:spPr>
          <a:xfrm>
            <a:off x="9862212" y="1443841"/>
            <a:ext cx="1886927" cy="28931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charset="0"/>
              </a:rPr>
              <a:t>Full Classic’s on tour:</a:t>
            </a:r>
          </a:p>
          <a:p>
            <a:pPr algn="ctr"/>
            <a:r>
              <a:rPr lang="en-US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charset="0"/>
              </a:rPr>
              <a:t>1927  Stutz </a:t>
            </a:r>
          </a:p>
          <a:p>
            <a:pPr algn="ctr"/>
            <a:r>
              <a:rPr lang="en-US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charset="0"/>
              </a:rPr>
              <a:t>1932 Lincoln</a:t>
            </a:r>
          </a:p>
          <a:p>
            <a:pPr algn="ctr"/>
            <a:r>
              <a:rPr lang="en-US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charset="0"/>
              </a:rPr>
              <a:t>1932 Studebaker</a:t>
            </a:r>
          </a:p>
          <a:p>
            <a:pPr algn="ctr"/>
            <a:r>
              <a:rPr lang="en-US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charset="0"/>
              </a:rPr>
              <a:t>1938 Packard</a:t>
            </a:r>
          </a:p>
          <a:p>
            <a:pPr marL="342900" indent="-342900" algn="ctr">
              <a:buAutoNum type="arabicPlain" startAt="1939"/>
            </a:pPr>
            <a:r>
              <a:rPr lang="en-US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charset="0"/>
              </a:rPr>
              <a:t>Cadillac</a:t>
            </a:r>
          </a:p>
          <a:p>
            <a:pPr algn="ctr"/>
            <a:r>
              <a:rPr lang="en-US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charset="0"/>
              </a:rPr>
              <a:t>1941 Packard</a:t>
            </a:r>
          </a:p>
          <a:p>
            <a:pPr algn="ctr"/>
            <a:r>
              <a:rPr lang="en-US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charset="0"/>
              </a:rPr>
              <a:t>1941 Cadillac</a:t>
            </a:r>
          </a:p>
          <a:p>
            <a:pPr algn="ctr"/>
            <a:endParaRPr lang="en-US" i="1" spc="-15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Arial" charset="0"/>
            </a:endParaRPr>
          </a:p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9F8A533-9467-416E-AC6F-8726EBE9EF7F}"/>
              </a:ext>
            </a:extLst>
          </p:cNvPr>
          <p:cNvSpPr/>
          <p:nvPr/>
        </p:nvSpPr>
        <p:spPr>
          <a:xfrm>
            <a:off x="8004361" y="1428452"/>
            <a:ext cx="1738040" cy="42780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charset="0"/>
              </a:rPr>
              <a:t>Members on tour</a:t>
            </a:r>
            <a:r>
              <a:rPr lang="en-US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charset="0"/>
              </a:rPr>
              <a:t>:</a:t>
            </a:r>
          </a:p>
          <a:p>
            <a:pPr algn="ctr"/>
            <a:r>
              <a:rPr lang="en-US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charset="0"/>
              </a:rPr>
              <a:t>Rodger &amp; Jan </a:t>
            </a:r>
          </a:p>
          <a:p>
            <a:pPr algn="ctr"/>
            <a:r>
              <a:rPr lang="en-US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charset="0"/>
              </a:rPr>
              <a:t>John &amp; Mandy </a:t>
            </a:r>
          </a:p>
          <a:p>
            <a:pPr algn="ctr"/>
            <a:r>
              <a:rPr lang="en-US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charset="0"/>
              </a:rPr>
              <a:t>Bob &amp; Franky  </a:t>
            </a:r>
          </a:p>
          <a:p>
            <a:pPr algn="ctr"/>
            <a:r>
              <a:rPr lang="en-US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charset="0"/>
              </a:rPr>
              <a:t>Jerry &amp; June </a:t>
            </a:r>
          </a:p>
          <a:p>
            <a:pPr algn="ctr"/>
            <a:r>
              <a:rPr lang="en-US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charset="0"/>
              </a:rPr>
              <a:t>Howard  &amp; Evelyn</a:t>
            </a:r>
          </a:p>
          <a:p>
            <a:pPr algn="ctr"/>
            <a:r>
              <a:rPr lang="en-US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charset="0"/>
              </a:rPr>
              <a:t>Bev  &amp; Daryl </a:t>
            </a:r>
          </a:p>
          <a:p>
            <a:pPr algn="ctr"/>
            <a:r>
              <a:rPr lang="en-US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charset="0"/>
              </a:rPr>
              <a:t>Hurley York</a:t>
            </a:r>
          </a:p>
          <a:p>
            <a:pPr algn="ctr"/>
            <a:r>
              <a:rPr lang="en-US" i="1" spc="-150" dirty="0" err="1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charset="0"/>
              </a:rPr>
              <a:t>Aloma</a:t>
            </a:r>
            <a:r>
              <a:rPr lang="en-US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charset="0"/>
              </a:rPr>
              <a:t>  &amp; Bill</a:t>
            </a:r>
          </a:p>
          <a:p>
            <a:pPr algn="ctr"/>
            <a:r>
              <a:rPr lang="en-US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charset="0"/>
              </a:rPr>
              <a:t>George &amp; Sylvia</a:t>
            </a:r>
          </a:p>
          <a:p>
            <a:pPr algn="ctr"/>
            <a:r>
              <a:rPr lang="en-US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charset="0"/>
              </a:rPr>
              <a:t>Gary &amp; Myrna</a:t>
            </a:r>
          </a:p>
          <a:p>
            <a:pPr algn="ctr"/>
            <a:r>
              <a:rPr lang="en-US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charset="0"/>
              </a:rPr>
              <a:t>Dan &amp; </a:t>
            </a:r>
            <a:r>
              <a:rPr lang="en-US" i="1" spc="-150" dirty="0" err="1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charset="0"/>
              </a:rPr>
              <a:t>Gracy</a:t>
            </a:r>
            <a:endParaRPr lang="en-US" i="1" spc="-150" dirty="0">
              <a:ln w="3175">
                <a:noFill/>
              </a:ln>
              <a:gradFill flip="none" rotWithShape="1">
                <a:gsLst>
                  <a:gs pos="0">
                    <a:srgbClr val="FFFFB9"/>
                  </a:gs>
                  <a:gs pos="36000">
                    <a:srgbClr val="FFFF99"/>
                  </a:gs>
                  <a:gs pos="86000">
                    <a:srgbClr val="F6AE1E"/>
                  </a:gs>
                </a:gsLst>
                <a:lin ang="5400000" scaled="0"/>
                <a:tileRect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alibri"/>
              <a:cs typeface="Arial" charset="0"/>
            </a:endParaRPr>
          </a:p>
          <a:p>
            <a:pPr algn="ctr"/>
            <a:r>
              <a:rPr lang="en-US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charset="0"/>
              </a:rPr>
              <a:t>Bob &amp;  Carol</a:t>
            </a:r>
          </a:p>
          <a:p>
            <a:pPr algn="ctr"/>
            <a:r>
              <a:rPr lang="en-US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charset="0"/>
              </a:rPr>
              <a:t>Gene &amp; </a:t>
            </a:r>
            <a:r>
              <a:rPr lang="en-US" i="1" spc="-150" dirty="0" err="1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charset="0"/>
              </a:rPr>
              <a:t>lois</a:t>
            </a:r>
            <a:r>
              <a:rPr lang="en-US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cs typeface="Arial" charset="0"/>
              </a:rPr>
              <a:t> 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131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5646-8060-40E4-9F68-3ABD9DBDA2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90467" y="708347"/>
            <a:ext cx="8411066" cy="544130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9CCAC6B-B17A-449B-9E7E-185BAC2B45C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94105" y="57848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  <a:t>A stop at the Continental Divide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2355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5646-8060-40E4-9F68-3ABD9DBDA2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87654" y="834270"/>
            <a:ext cx="8016691" cy="518945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E664739-520E-4ACE-823F-496D6B2877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5225" y="572389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  <a:t>We’re on top of the mountain.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52408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5646-8060-40E4-9F68-3ABD9DBDA2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63472" y="834270"/>
            <a:ext cx="7865055" cy="51894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664E06E-3B4A-45FF-8FB2-316DD431F1C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5225" y="5632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  <a:t>Arriving at the Rundle Stone Lodge in Banff, BC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45605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5646-8060-40E4-9F68-3ABD9DBDA2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03349" y="487681"/>
            <a:ext cx="8185301" cy="53722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E4600448-26B4-4DD2-8003-0E20E0AD3B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5225" y="5632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  <a:t>Another photo opt in front of the hotel in Banff, BC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47125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5646-8060-40E4-9F68-3ABD9DBDA2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797840" y="567084"/>
            <a:ext cx="8392640" cy="53726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4365E89-1F59-40F1-B674-294AAFA025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5225" y="5632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  <a:t>Some of us took a  cable ride up on the mountain in Banff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54286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5646-8060-40E4-9F68-3ABD9DBDA2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43529" y="587022"/>
            <a:ext cx="8304942" cy="53222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4365E89-1F59-40F1-B674-294AAFA025C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5225" y="5632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  <a:t>The infamous breakfast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06107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5646-8060-40E4-9F68-3ABD9DBDA2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22140" y="180081"/>
            <a:ext cx="7438562" cy="49604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5CF7550-2DBB-4F82-8756-5872C7ACBCE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5225" y="5632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  <a:t>Bob wanted to go to the top, so he climbed all the way up there…</a:t>
            </a:r>
            <a:endParaRPr lang="en-US" sz="2400" dirty="0"/>
          </a:p>
        </p:txBody>
      </p:sp>
      <p:pic>
        <p:nvPicPr>
          <p:cNvPr id="5" name="Picture 4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9D0B783F-7418-4558-BE8D-5F3B970A21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097" y="1239520"/>
            <a:ext cx="6754763" cy="43929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0549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5646-8060-40E4-9F68-3ABD9DBDA2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617661" y="1082517"/>
            <a:ext cx="6956675" cy="46929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7FA42CC-7B28-4C9B-9D53-519E1DAFD4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5225" y="5632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  <a:t>A stop at the Johnson Canyon for a hike up to the waterfall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80165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5646-8060-40E4-9F68-3ABD9DBDA2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370623" y="588915"/>
            <a:ext cx="8017992" cy="52700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7FA42CC-7B28-4C9B-9D53-519E1DAFD4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5225" y="5632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  <a:t>A stop at the Johnson Canyon for a hike up to the waterfall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20275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5646-8060-40E4-9F68-3ABD9DBDA2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50697" y="530578"/>
            <a:ext cx="7690606" cy="53344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8F59A83-53EB-4C97-9AB8-F2D6701B22D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5225" y="5632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  <a:t>We made it to Lake Louise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45750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uck is parked in front of a house&#10;&#10;Description automatically generated">
            <a:extLst>
              <a:ext uri="{FF2B5EF4-FFF2-40B4-BE49-F238E27FC236}">
                <a16:creationId xmlns:a16="http://schemas.microsoft.com/office/drawing/2014/main" id="{C9095646-8060-40E4-9F68-3ABD9DBDA2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59" t="1959"/>
          <a:stretch/>
        </p:blipFill>
        <p:spPr>
          <a:xfrm>
            <a:off x="2056907" y="557869"/>
            <a:ext cx="8078185" cy="527936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B026BA7B-10A3-41B9-9E0A-82BCE7D8ED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611" y="581494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  <a:t>Our stop Dayton, OR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59517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5646-8060-40E4-9F68-3ABD9DBDA2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69301" y="760161"/>
            <a:ext cx="8281009" cy="51762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30FA59A-706D-4DF2-99A9-E6E2AADDB3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5225" y="5632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  <a:t> Lunch in Golden, BC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69186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CCCB990-1930-4332-A864-3AC13D45B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771" y="5632064"/>
            <a:ext cx="10515600" cy="1325563"/>
          </a:xfrm>
        </p:spPr>
        <p:txBody>
          <a:bodyPr>
            <a:normAutofit/>
          </a:bodyPr>
          <a:lstStyle/>
          <a:p>
            <a:pPr algn="ctr"/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095646-8060-40E4-9F68-3ABD9DBDA2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7" r="18253" b="1625"/>
          <a:stretch/>
        </p:blipFill>
        <p:spPr>
          <a:xfrm>
            <a:off x="1614750" y="572911"/>
            <a:ext cx="8482402" cy="57121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64700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5646-8060-40E4-9F68-3ABD9DBDA2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77595" y="597154"/>
            <a:ext cx="8482402" cy="5347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192203D-FD3A-43D8-BFC9-78909DF657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5225" y="5632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  <a:t> Dinner at the Sage Winery in Oliver, BC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573637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5646-8060-40E4-9F68-3ABD9DBDA2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28421" y="487680"/>
            <a:ext cx="8608063" cy="54570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192203D-FD3A-43D8-BFC9-78909DF657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5225" y="5632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  <a:t> Lunch in Chelan, WA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59292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5646-8060-40E4-9F68-3ABD9DBDA2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6" t="2224" r="20020" b="2854"/>
          <a:stretch/>
        </p:blipFill>
        <p:spPr>
          <a:xfrm>
            <a:off x="1549392" y="451556"/>
            <a:ext cx="8751074" cy="555413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CBBC6EA-D993-465C-8A56-14A1E61760D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5225" y="5632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  <a:t>Stop at the </a:t>
            </a:r>
            <a:r>
              <a:rPr lang="en-US" sz="2400" i="1" spc="-150" dirty="0" err="1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  <a:t>Cotlets</a:t>
            </a:r>
            <a:r>
              <a:rPr lang="en-US" sz="24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  <a:t> Candy Factory in Cashmere, WA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8118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5646-8060-40E4-9F68-3ABD9DBDA2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60280" y="428978"/>
            <a:ext cx="8071439" cy="55541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314811F-D7F9-4915-883A-0F0BED27D18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5225" y="566293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  <a:t>George with his 1932 Lincoln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060675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5646-8060-40E4-9F68-3ABD9DBDA2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67468" y="448846"/>
            <a:ext cx="8365066" cy="5454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F800B0D-04E4-4975-A417-EB6BAD3B09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32958" y="566631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  <a:t>Dinner at the  Andrea Keller Restaurant in Leavenworth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11553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5646-8060-40E4-9F68-3ABD9DBDA2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63013" y="661742"/>
            <a:ext cx="8465974" cy="55345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F7A397E4-7004-4A32-AB54-1CE49D1E9C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10381" y="579049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  <a:t>Picnic Lunch  at the Naches Apple Wood Park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24029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5646-8060-40E4-9F68-3ABD9DBDA2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03" r="23198" b="2501"/>
          <a:stretch/>
        </p:blipFill>
        <p:spPr>
          <a:xfrm>
            <a:off x="1603367" y="462658"/>
            <a:ext cx="8693449" cy="550916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628F16F-4F57-472A-9E58-45BBF8262C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5225" y="5632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  <a:t>Our last night stay at the Nisqually Hotel in Ashford, WA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08766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5646-8060-40E4-9F68-3ABD9DBDA2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603367" y="510693"/>
            <a:ext cx="8693449" cy="54130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C4E2BA7-F778-4D3C-9CF5-B927D71B85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5225" y="5632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  <a:t>All spiffed up for the awards dinner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03347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CCCB990-1930-4332-A864-3AC13D45B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611" y="581494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  <a:t>Howard takes a ride on a Segway in Dayton, OR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095646-8060-40E4-9F68-3ABD9DBDA2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8" t="2221" r="866" b="3173"/>
          <a:stretch/>
        </p:blipFill>
        <p:spPr>
          <a:xfrm>
            <a:off x="1617888" y="457721"/>
            <a:ext cx="8737692" cy="56077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88783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5646-8060-40E4-9F68-3ABD9DBDA2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87039" y="1079541"/>
            <a:ext cx="7409059" cy="485553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47D4616-68C9-4BE5-A806-E8C15AD95F9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5225" y="56732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  <a:t>Awards dinner at the Alexandra Restaurant in Ashford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75658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5646-8060-40E4-9F68-3ABD9DBDA2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36261" y="592007"/>
            <a:ext cx="8259838" cy="527304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9C48E8B-3926-4CCB-9414-9693E38BE4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5225" y="5632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  <a:t>Rodger &amp; Jan looking good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12649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5646-8060-40E4-9F68-3ABD9DBDA2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48414" y="592007"/>
            <a:ext cx="8235532" cy="52730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323D317-AC76-44B1-BC2D-6FEB4D95557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5225" y="5632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  <a:t>Mona &amp; Sherman joined us for dinner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02856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5646-8060-40E4-9F68-3ABD9DBDA2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156097" y="592007"/>
            <a:ext cx="8220166" cy="5273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9C2B1F1-4671-4AC6-8B4C-8EB960D740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5225" y="5632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  <a:t>So Al Capone made it after a bit of a detour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004413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5646-8060-40E4-9F68-3ABD9DBDA2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236914" y="592007"/>
            <a:ext cx="8058532" cy="52730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9C2B1F1-4671-4AC6-8B4C-8EB960D7406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5225" y="5632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  <a:t>Gene &amp; Lois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6084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5646-8060-40E4-9F68-3ABD9DBDA2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80542" y="228553"/>
            <a:ext cx="5812821" cy="36999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BE8A450-75A6-4B24-A8B6-C4E82474AE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65225" y="563245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  <a:t>And the final, the Bubbly Awards by Jerry and June</a:t>
            </a:r>
            <a:endParaRPr lang="en-US" sz="2400" dirty="0"/>
          </a:p>
        </p:txBody>
      </p:sp>
      <p:pic>
        <p:nvPicPr>
          <p:cNvPr id="5" name="Picture 4" descr="A couple of people posing for the camera&#10;&#10;Description automatically generated">
            <a:extLst>
              <a:ext uri="{FF2B5EF4-FFF2-40B4-BE49-F238E27FC236}">
                <a16:creationId xmlns:a16="http://schemas.microsoft.com/office/drawing/2014/main" id="{5B2CBAA4-220E-4979-BE91-2CB81BCC48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756" y="1984539"/>
            <a:ext cx="5812821" cy="37497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16240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5646-8060-40E4-9F68-3ABD9DBDA2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89747" y="643467"/>
            <a:ext cx="8144113" cy="51375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E4949CE-21B0-4939-833A-5E103F84A4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86203" y="562638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  <a:t>I can’t believe they gave me the Blooper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327982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E4949CE-21B0-4939-833A-5E103F84A4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245646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  <a:t>What a fun tour..</a:t>
            </a:r>
            <a:br>
              <a:rPr lang="en-US" sz="44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</a:br>
            <a:r>
              <a:rPr lang="en-US" sz="44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  <a:t>Do join us again next year.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8888650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5646-8060-40E4-9F68-3ABD9DBDA2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0" t="1566" r="1359" b="1867"/>
          <a:stretch/>
        </p:blipFill>
        <p:spPr>
          <a:xfrm>
            <a:off x="2171455" y="615553"/>
            <a:ext cx="7849090" cy="534836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6845E872-721D-4D24-91C9-8A06705F7C05}"/>
              </a:ext>
            </a:extLst>
          </p:cNvPr>
          <p:cNvSpPr txBox="1">
            <a:spLocks/>
          </p:cNvSpPr>
          <p:nvPr/>
        </p:nvSpPr>
        <p:spPr>
          <a:xfrm>
            <a:off x="646611" y="581494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0" kern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  <a:tileRect/>
                </a:gra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  <a:t>Who needs a car when you have  a  Segway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938794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CCCB990-1930-4332-A864-3AC13D45B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4451" y="57926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  <a:t>Bob Douglas is next up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095646-8060-40E4-9F68-3ABD9DBDA2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25" t="1507" r="1514" b="3672"/>
          <a:stretch/>
        </p:blipFill>
        <p:spPr>
          <a:xfrm>
            <a:off x="1674388" y="392382"/>
            <a:ext cx="8608551" cy="56223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0561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CCCB990-1930-4332-A864-3AC13D45B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171" y="58352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  <a:t>Beverly Smith and Sylvia Potter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095646-8060-40E4-9F68-3ABD9DBDA2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59" t="2145" r="1182" b="2093"/>
          <a:stretch/>
        </p:blipFill>
        <p:spPr>
          <a:xfrm>
            <a:off x="1932391" y="631370"/>
            <a:ext cx="8137621" cy="53833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6657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FCCCB990-1930-4332-A864-3AC13D45B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171" y="58352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  <a:t>Dinner in Walla Walla, WA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095646-8060-40E4-9F68-3ABD9DBDA29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32391" y="646504"/>
            <a:ext cx="8137621" cy="5353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28052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095646-8060-40E4-9F68-3ABD9DBDA2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86" t="1878" r="-383" b="-182"/>
          <a:stretch/>
        </p:blipFill>
        <p:spPr>
          <a:xfrm>
            <a:off x="2011679" y="538480"/>
            <a:ext cx="8308583" cy="54704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0B70B6C-7633-44BD-8EA7-BC07E92CE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171" y="58352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2400" i="1" spc="-150" dirty="0">
                <a:ln w="3175">
                  <a:noFill/>
                </a:ln>
                <a:gradFill flip="none" rotWithShape="1">
                  <a:gsLst>
                    <a:gs pos="0">
                      <a:srgbClr val="FFFFB9"/>
                    </a:gs>
                    <a:gs pos="36000">
                      <a:srgbClr val="FFFF99"/>
                    </a:gs>
                    <a:gs pos="86000">
                      <a:srgbClr val="F6AE1E"/>
                    </a:gs>
                  </a:gsLst>
                  <a:lin ang="5400000" scaled="0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  <a:ea typeface="+mn-ea"/>
                <a:cs typeface="Arial" charset="0"/>
              </a:rPr>
              <a:t>Fort Steele, BC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06478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5000">
        <p:fade/>
      </p:transition>
    </mc:Choice>
    <mc:Fallback>
      <p:transition spd="med" advTm="5000">
        <p:fade/>
      </p:transition>
    </mc:Fallback>
  </mc:AlternateContent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TM04033923[[fn=Depth]]</Template>
  <TotalTime>3076</TotalTime>
  <Words>453</Words>
  <Application>Microsoft Office PowerPoint</Application>
  <PresentationFormat>Widescreen</PresentationFormat>
  <Paragraphs>69</Paragraphs>
  <Slides>47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Arial</vt:lpstr>
      <vt:lpstr>Calibri</vt:lpstr>
      <vt:lpstr>Corbel</vt:lpstr>
      <vt:lpstr>Depth</vt:lpstr>
      <vt:lpstr>PowerPoint Presentation</vt:lpstr>
      <vt:lpstr>PowerPoint Presentation</vt:lpstr>
      <vt:lpstr>Our stop Dayton, OR</vt:lpstr>
      <vt:lpstr>Howard takes a ride on a Segway in Dayton, OR</vt:lpstr>
      <vt:lpstr>PowerPoint Presentation</vt:lpstr>
      <vt:lpstr>Bob Douglas is next up</vt:lpstr>
      <vt:lpstr>Beverly Smith and Sylvia Potter</vt:lpstr>
      <vt:lpstr>Dinner in Walla Walla, WA</vt:lpstr>
      <vt:lpstr>Fort Steele, BC</vt:lpstr>
      <vt:lpstr>Our trouble truck driver, Hurley York</vt:lpstr>
      <vt:lpstr>A stop at a farmer's market in Fort Steele, BC</vt:lpstr>
      <vt:lpstr>A  train ride  on the Kettle Valley Steam Railway, Summerland, BC</vt:lpstr>
      <vt:lpstr>PowerPoint Presentation</vt:lpstr>
      <vt:lpstr>PowerPoint Presentation</vt:lpstr>
      <vt:lpstr>Photo opt with George, Sylvia, Beverly, and Daryl</vt:lpstr>
      <vt:lpstr>PowerPoint Presentation</vt:lpstr>
      <vt:lpstr>John’s 27 Stutz</vt:lpstr>
      <vt:lpstr>PowerPoint Presentation</vt:lpstr>
      <vt:lpstr>A fine meal was enjoyed by all</vt:lpstr>
      <vt:lpstr>A stop at the Continental Divide</vt:lpstr>
      <vt:lpstr>We’re on top of the mountain.</vt:lpstr>
      <vt:lpstr>Arriving at the Rundle Stone Lodge in Banff, BC</vt:lpstr>
      <vt:lpstr>Another photo opt in front of the hotel in Banff, BC</vt:lpstr>
      <vt:lpstr>Some of us took a  cable ride up on the mountain in Banff</vt:lpstr>
      <vt:lpstr>The infamous breakfast</vt:lpstr>
      <vt:lpstr>Bob wanted to go to the top, so he climbed all the way up there…</vt:lpstr>
      <vt:lpstr>A stop at the Johnson Canyon for a hike up to the waterfall</vt:lpstr>
      <vt:lpstr>A stop at the Johnson Canyon for a hike up to the waterfall</vt:lpstr>
      <vt:lpstr>We made it to Lake Louise</vt:lpstr>
      <vt:lpstr> Lunch in Golden, BC</vt:lpstr>
      <vt:lpstr>PowerPoint Presentation</vt:lpstr>
      <vt:lpstr> Dinner at the Sage Winery in Oliver, BC</vt:lpstr>
      <vt:lpstr> Lunch in Chelan, WA</vt:lpstr>
      <vt:lpstr>Stop at the Cotlets Candy Factory in Cashmere, WA</vt:lpstr>
      <vt:lpstr>George with his 1932 Lincoln</vt:lpstr>
      <vt:lpstr>Dinner at the  Andrea Keller Restaurant in Leavenworth</vt:lpstr>
      <vt:lpstr>Picnic Lunch  at the Naches Apple Wood Park</vt:lpstr>
      <vt:lpstr>Our last night stay at the Nisqually Hotel in Ashford, WA</vt:lpstr>
      <vt:lpstr>All spiffed up for the awards dinner</vt:lpstr>
      <vt:lpstr>Awards dinner at the Alexandra Restaurant in Ashford </vt:lpstr>
      <vt:lpstr>Rodger &amp; Jan looking good</vt:lpstr>
      <vt:lpstr>Mona &amp; Sherman joined us for dinner</vt:lpstr>
      <vt:lpstr>So Al Capone made it after a bit of a detour  </vt:lpstr>
      <vt:lpstr>Gene &amp; Lois </vt:lpstr>
      <vt:lpstr>And the final, the Bubbly Awards by Jerry and June</vt:lpstr>
      <vt:lpstr>I can’t believe they gave me the Blooper </vt:lpstr>
      <vt:lpstr>What a fun tour.. Do join us again next year.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Oregon CCCA Mini Tour 2014</dc:title>
  <dc:creator>george potter</dc:creator>
  <cp:lastModifiedBy>george potter</cp:lastModifiedBy>
  <cp:revision>51</cp:revision>
  <dcterms:created xsi:type="dcterms:W3CDTF">2020-04-09T22:20:24Z</dcterms:created>
  <dcterms:modified xsi:type="dcterms:W3CDTF">2020-04-13T01:27:28Z</dcterms:modified>
</cp:coreProperties>
</file>